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2" r:id="rId14"/>
    <p:sldId id="273" r:id="rId15"/>
    <p:sldId id="270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itchFamily="2" charset="77"/>
      <p:regular r:id="rId24"/>
      <p:bold r:id="rId25"/>
      <p:italic r:id="rId26"/>
      <p:boldItalic r:id="rId27"/>
    </p:embeddedFont>
    <p:embeddedFont>
      <p:font typeface="Montserrat SemiBold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7"/>
    <p:restoredTop sz="86370"/>
  </p:normalViewPr>
  <p:slideViewPr>
    <p:cSldViewPr snapToGrid="0">
      <p:cViewPr varScale="1">
        <p:scale>
          <a:sx n="143" d="100"/>
          <a:sy n="143" d="100"/>
        </p:scale>
        <p:origin x="12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r>
              <a:rPr lang="en-US" dirty="0" err="1"/>
              <a:t>Variazione</a:t>
            </a:r>
            <a:r>
              <a:rPr lang="en-US" dirty="0"/>
              <a:t> % </a:t>
            </a:r>
            <a:r>
              <a:rPr lang="en-US" dirty="0" err="1"/>
              <a:t>risultati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migrato</a:t>
            </a:r>
            <a:r>
              <a:rPr lang="en-US" dirty="0"/>
              <a:t> rispetto al paper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Foglio1!$C$2:$C$8</c:f>
              <c:strCache>
                <c:ptCount val="7"/>
                <c:pt idx="0">
                  <c:v>Abs Rel</c:v>
                </c:pt>
                <c:pt idx="1">
                  <c:v>Sq Rel</c:v>
                </c:pt>
                <c:pt idx="2">
                  <c:v>RMSE</c:v>
                </c:pt>
                <c:pt idx="3">
                  <c:v>RMSE log</c:v>
                </c:pt>
                <c:pt idx="4">
                  <c:v>d1</c:v>
                </c:pt>
                <c:pt idx="5">
                  <c:v>d2</c:v>
                </c:pt>
                <c:pt idx="6">
                  <c:v>d3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Foglio1!$C$2:$C$8</c:f>
              <c:strCache>
                <c:ptCount val="7"/>
                <c:pt idx="0">
                  <c:v>Abs Rel</c:v>
                </c:pt>
                <c:pt idx="1">
                  <c:v>Sq Rel</c:v>
                </c:pt>
                <c:pt idx="2">
                  <c:v>RMSE</c:v>
                </c:pt>
                <c:pt idx="3">
                  <c:v>RMSE log</c:v>
                </c:pt>
                <c:pt idx="4">
                  <c:v>d1</c:v>
                </c:pt>
                <c:pt idx="5">
                  <c:v>d2</c:v>
                </c:pt>
                <c:pt idx="6">
                  <c:v>d3</c:v>
                </c:pt>
              </c:strCache>
            </c:strRef>
          </c:cat>
          <c:val>
            <c:numRef>
              <c:f>Foglio1!$F$2:$F$8</c:f>
              <c:numCache>
                <c:formatCode>0.0%</c:formatCode>
                <c:ptCount val="7"/>
                <c:pt idx="0">
                  <c:v>6.7567567567567632E-3</c:v>
                </c:pt>
                <c:pt idx="1">
                  <c:v>-4.5523520485584092E-2</c:v>
                </c:pt>
                <c:pt idx="2">
                  <c:v>3.7086985839514903E-3</c:v>
                </c:pt>
                <c:pt idx="3">
                  <c:v>8.1967213114754172E-3</c:v>
                </c:pt>
                <c:pt idx="4">
                  <c:v>-5.0000000000000044E-3</c:v>
                </c:pt>
                <c:pt idx="5">
                  <c:v>-2.1621621621621639E-3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6-6F4F-9BDF-9F16AA9D4F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82303919"/>
        <c:axId val="1882305631"/>
      </c:barChart>
      <c:catAx>
        <c:axId val="188230391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it-IT"/>
          </a:p>
        </c:txPr>
        <c:crossAx val="1882305631"/>
        <c:crosses val="autoZero"/>
        <c:auto val="1"/>
        <c:lblAlgn val="ctr"/>
        <c:lblOffset val="100"/>
        <c:tickMarkSkip val="1"/>
        <c:noMultiLvlLbl val="0"/>
      </c:catAx>
      <c:valAx>
        <c:axId val="1882305631"/>
        <c:scaling>
          <c:orientation val="minMax"/>
          <c:max val="0.15"/>
          <c:min val="-0.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it-IT"/>
          </a:p>
        </c:txPr>
        <c:crossAx val="1882303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" pitchFamily="2" charset="77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5571e9ca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5571e9ca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571e9ca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571e9ca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571e9ca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5571e9ca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571e9ca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571e9ca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5571e9ca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5571e9ca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5571e9c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5571e9c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5571e9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5571e9c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5571e9c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5571e9c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5571e9c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5571e9c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5571e9c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5571e9c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5571e9c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5571e9c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5571e9ca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5571e9ca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5571e9c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5571e9c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3397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10377703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rxiv.org/abs/1807.0652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711.07971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19.jp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arxiv.org/abs/1806.114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53500" y="353250"/>
            <a:ext cx="4437000" cy="44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4050" y="2055600"/>
            <a:ext cx="79959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Predizione della Profondità con Deep Learning da Immagini di Telecamera Monoculare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0200" y="353250"/>
            <a:ext cx="408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Università degli Studi di Padova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Dipartimento di Matematica ''Tullio Levi-Civita''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Corso di Laurea in Informatica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93450" y="3466250"/>
            <a:ext cx="1757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Esame di laurea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613475"/>
            <a:ext cx="1532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Laureando</a:t>
            </a: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Riccardo Toniolo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127631" y="4790250"/>
            <a:ext cx="201636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Settembre 2024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2552400" y="4749900"/>
            <a:ext cx="659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9 di 15</a:t>
            </a:r>
            <a:endParaRPr dirty="0"/>
          </a:p>
        </p:txBody>
      </p:sp>
      <p:sp>
        <p:nvSpPr>
          <p:cNvPr id="176" name="Google Shape;176;p23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V2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0" y="4749899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Modelli in PyTorch, allenati su dataset KITTI per 50 epoche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9CA6CD-5924-14D3-7B0F-D69DB8291AC8}"/>
              </a:ext>
            </a:extLst>
          </p:cNvPr>
          <p:cNvSpPr txBox="1"/>
          <p:nvPr/>
        </p:nvSpPr>
        <p:spPr>
          <a:xfrm>
            <a:off x="1327493" y="4026235"/>
            <a:ext cx="732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Montserrat" pitchFamily="2" charset="77"/>
                <a:hlinkClick r:id="rId3"/>
              </a:rPr>
              <a:t>paper</a:t>
            </a:r>
            <a:endParaRPr lang="it-IT" dirty="0"/>
          </a:p>
        </p:txBody>
      </p:sp>
      <p:pic>
        <p:nvPicPr>
          <p:cNvPr id="3" name="Immagine 2" descr="Immagine che contiene testo, schermata, schermo, mappa&#10;&#10;Descrizione generata automaticamente">
            <a:extLst>
              <a:ext uri="{FF2B5EF4-FFF2-40B4-BE49-F238E27FC236}">
                <a16:creationId xmlns:a16="http://schemas.microsoft.com/office/drawing/2014/main" id="{80736C8B-B705-9073-9F27-D7AB321E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6" y="1117437"/>
            <a:ext cx="3057387" cy="2908970"/>
          </a:xfrm>
          <a:prstGeom prst="rect">
            <a:avLst/>
          </a:prstGeom>
        </p:spPr>
      </p:pic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1FD0898D-3E16-43E0-99CF-FACDCC529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60457"/>
              </p:ext>
            </p:extLst>
          </p:nvPr>
        </p:nvGraphicFramePr>
        <p:xfrm>
          <a:off x="3377377" y="1837125"/>
          <a:ext cx="5589320" cy="1469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20">
                  <a:extLst>
                    <a:ext uri="{9D8B030D-6E8A-4147-A177-3AD203B41FA5}">
                      <a16:colId xmlns:a16="http://schemas.microsoft.com/office/drawing/2014/main" val="1242317258"/>
                    </a:ext>
                  </a:extLst>
                </a:gridCol>
                <a:gridCol w="504762">
                  <a:extLst>
                    <a:ext uri="{9D8B030D-6E8A-4147-A177-3AD203B41FA5}">
                      <a16:colId xmlns:a16="http://schemas.microsoft.com/office/drawing/2014/main" val="1756823068"/>
                    </a:ext>
                  </a:extLst>
                </a:gridCol>
                <a:gridCol w="511478">
                  <a:extLst>
                    <a:ext uri="{9D8B030D-6E8A-4147-A177-3AD203B41FA5}">
                      <a16:colId xmlns:a16="http://schemas.microsoft.com/office/drawing/2014/main" val="2498901087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1091897360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410370155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1115754089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921437687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57830979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232054234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737243113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3397748912"/>
                    </a:ext>
                  </a:extLst>
                </a:gridCol>
              </a:tblGrid>
              <a:tr h="266287">
                <a:tc rowSpan="2">
                  <a:txBody>
                    <a:bodyPr/>
                    <a:lstStyle/>
                    <a:p>
                      <a:pPr algn="ctr"/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Minore è meglio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Maggiore è meglio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731324"/>
                  </a:ext>
                </a:extLst>
              </a:tr>
              <a:tr h="26628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#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p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Inf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Abs 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Rel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 err="1">
                          <a:latin typeface="Montserrat" pitchFamily="2" charset="77"/>
                        </a:rPr>
                        <a:t>Sq</a:t>
                      </a:r>
                      <a:r>
                        <a:rPr lang="it-IT" sz="800" dirty="0">
                          <a:latin typeface="Montserrat" pitchFamily="2" charset="77"/>
                        </a:rPr>
                        <a:t> 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Rel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RMSE log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38825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PyDNet V1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~1.9M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1.52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6.229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u="sng" dirty="0">
                          <a:latin typeface="Montserrat" pitchFamily="2" charset="77"/>
                        </a:rPr>
                        <a:t>0.253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0.782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0.916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u="sng" dirty="0">
                          <a:latin typeface="Montserrat" pitchFamily="2" charset="77"/>
                        </a:rPr>
                        <a:t>0.964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53561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PyDNet V2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~700k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0.157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1.487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6.167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0.254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0.783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0.917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0.964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84530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Miglioramento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64%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1.9%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2.2%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FF0000"/>
                          </a:solidFill>
                          <a:latin typeface="Montserrat" pitchFamily="2" charset="77"/>
                        </a:rPr>
                        <a:t>-0.4%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0.1%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0.1%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06845"/>
                  </a:ext>
                </a:extLst>
              </a:tr>
            </a:tbl>
          </a:graphicData>
        </a:graphic>
      </p:graphicFrame>
      <p:pic>
        <p:nvPicPr>
          <p:cNvPr id="14" name="Google Shape;139;p20">
            <a:extLst>
              <a:ext uri="{FF2B5EF4-FFF2-40B4-BE49-F238E27FC236}">
                <a16:creationId xmlns:a16="http://schemas.microsoft.com/office/drawing/2014/main" id="{27BB8EBF-E411-DCB0-AA7B-AFCC524F384D}"/>
              </a:ext>
            </a:extLst>
          </p:cNvPr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2206800" y="4749900"/>
            <a:ext cx="693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10 di 15</a:t>
            </a:r>
            <a:endParaRPr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4919"/>
            <a:ext cx="3999601" cy="189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999601" y="1930582"/>
            <a:ext cx="4741820" cy="127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XiConv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Riduce l’impatto energetico rispetto alle convoluzioni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Ottimi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valutazione</a:t>
            </a:r>
            <a:endParaRPr lang="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Progettato per l’uso in sistemi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5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11 di 15</a:t>
            </a:r>
            <a:endParaRPr dirty="0"/>
          </a:p>
        </p:txBody>
      </p:sp>
      <p:sp>
        <p:nvSpPr>
          <p:cNvPr id="200" name="Google Shape;200;p25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Meccanismi di attenzione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4" y="632625"/>
            <a:ext cx="1972131" cy="1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0" y="2563875"/>
            <a:ext cx="1972125" cy="19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3459120" y="1341422"/>
            <a:ext cx="5310300" cy="24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 attention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quadratica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Pesa ogni “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pixel”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le correlazioni con tutti gli altri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Molto costoso ma molto efficace</a:t>
            </a:r>
          </a:p>
          <a:p>
            <a:pPr marL="457200" indent="-304800"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6"/>
              </a:rPr>
              <a:t>paper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Block Attention Module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lineare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convoluzioni e pooling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 costoso ma discretamente efficace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7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26">
            <a:extLst>
              <a:ext uri="{FF2B5EF4-FFF2-40B4-BE49-F238E27FC236}">
                <a16:creationId xmlns:a16="http://schemas.microsoft.com/office/drawing/2014/main" id="{9521648F-403D-1569-8BE2-25DA3675B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12 di 15</a:t>
            </a:r>
            <a:endParaRPr dirty="0"/>
          </a:p>
        </p:txBody>
      </p:sp>
      <p:sp>
        <p:nvSpPr>
          <p:cNvPr id="5" name="Google Shape;210;p26">
            <a:extLst>
              <a:ext uri="{FF2B5EF4-FFF2-40B4-BE49-F238E27FC236}">
                <a16:creationId xmlns:a16="http://schemas.microsoft.com/office/drawing/2014/main" id="{8B85A0D1-59CB-9422-7055-474473CF4C9D}"/>
              </a:ext>
            </a:extLst>
          </p:cNvPr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sperimentali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1;p26">
            <a:extLst>
              <a:ext uri="{FF2B5EF4-FFF2-40B4-BE49-F238E27FC236}">
                <a16:creationId xmlns:a16="http://schemas.microsoft.com/office/drawing/2014/main" id="{B7A436B4-BABC-FECA-AA2C-D80DF57FF71C}"/>
              </a:ext>
            </a:extLst>
          </p:cNvPr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257CDF82-EF55-26F4-1386-10B5E11E8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067010"/>
                  </p:ext>
                </p:extLst>
              </p:nvPr>
            </p:nvGraphicFramePr>
            <p:xfrm>
              <a:off x="257530" y="1017270"/>
              <a:ext cx="8628939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5954">
                      <a:extLst>
                        <a:ext uri="{9D8B030D-6E8A-4147-A177-3AD203B41FA5}">
                          <a16:colId xmlns:a16="http://schemas.microsoft.com/office/drawing/2014/main" val="358335430"/>
                        </a:ext>
                      </a:extLst>
                    </a:gridCol>
                    <a:gridCol w="1562062">
                      <a:extLst>
                        <a:ext uri="{9D8B030D-6E8A-4147-A177-3AD203B41FA5}">
                          <a16:colId xmlns:a16="http://schemas.microsoft.com/office/drawing/2014/main" val="1086136934"/>
                        </a:ext>
                      </a:extLst>
                    </a:gridCol>
                    <a:gridCol w="1461643">
                      <a:extLst>
                        <a:ext uri="{9D8B030D-6E8A-4147-A177-3AD203B41FA5}">
                          <a16:colId xmlns:a16="http://schemas.microsoft.com/office/drawing/2014/main" val="216931656"/>
                        </a:ext>
                      </a:extLst>
                    </a:gridCol>
                    <a:gridCol w="1372383">
                      <a:extLst>
                        <a:ext uri="{9D8B030D-6E8A-4147-A177-3AD203B41FA5}">
                          <a16:colId xmlns:a16="http://schemas.microsoft.com/office/drawing/2014/main" val="3469275630"/>
                        </a:ext>
                      </a:extLst>
                    </a:gridCol>
                    <a:gridCol w="1268120">
                      <a:extLst>
                        <a:ext uri="{9D8B030D-6E8A-4147-A177-3AD203B41FA5}">
                          <a16:colId xmlns:a16="http://schemas.microsoft.com/office/drawing/2014/main" val="4232994583"/>
                        </a:ext>
                      </a:extLst>
                    </a:gridCol>
                    <a:gridCol w="1268777">
                      <a:extLst>
                        <a:ext uri="{9D8B030D-6E8A-4147-A177-3AD203B41FA5}">
                          <a16:colId xmlns:a16="http://schemas.microsoft.com/office/drawing/2014/main" val="416781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pyramid levels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XiNets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layers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Parallelized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graph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Self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296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</a:t>
                          </a:r>
                          <a:r>
                            <a:rPr lang="it-IT" sz="1400" b="1" baseline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(2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05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(4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80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(4 modelli)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128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(2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14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dirty="0">
                              <a:latin typeface="Montserrat" pitchFamily="2" charset="77"/>
                            </a:rPr>
                            <a:t>PyDNet 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(1 modell0)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687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257CDF82-EF55-26F4-1386-10B5E11E8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067010"/>
                  </p:ext>
                </p:extLst>
              </p:nvPr>
            </p:nvGraphicFramePr>
            <p:xfrm>
              <a:off x="257530" y="1017270"/>
              <a:ext cx="8628939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5954">
                      <a:extLst>
                        <a:ext uri="{9D8B030D-6E8A-4147-A177-3AD203B41FA5}">
                          <a16:colId xmlns:a16="http://schemas.microsoft.com/office/drawing/2014/main" val="358335430"/>
                        </a:ext>
                      </a:extLst>
                    </a:gridCol>
                    <a:gridCol w="1562062">
                      <a:extLst>
                        <a:ext uri="{9D8B030D-6E8A-4147-A177-3AD203B41FA5}">
                          <a16:colId xmlns:a16="http://schemas.microsoft.com/office/drawing/2014/main" val="1086136934"/>
                        </a:ext>
                      </a:extLst>
                    </a:gridCol>
                    <a:gridCol w="1461643">
                      <a:extLst>
                        <a:ext uri="{9D8B030D-6E8A-4147-A177-3AD203B41FA5}">
                          <a16:colId xmlns:a16="http://schemas.microsoft.com/office/drawing/2014/main" val="216931656"/>
                        </a:ext>
                      </a:extLst>
                    </a:gridCol>
                    <a:gridCol w="1372383">
                      <a:extLst>
                        <a:ext uri="{9D8B030D-6E8A-4147-A177-3AD203B41FA5}">
                          <a16:colId xmlns:a16="http://schemas.microsoft.com/office/drawing/2014/main" val="3469275630"/>
                        </a:ext>
                      </a:extLst>
                    </a:gridCol>
                    <a:gridCol w="1268120">
                      <a:extLst>
                        <a:ext uri="{9D8B030D-6E8A-4147-A177-3AD203B41FA5}">
                          <a16:colId xmlns:a16="http://schemas.microsoft.com/office/drawing/2014/main" val="4232994583"/>
                        </a:ext>
                      </a:extLst>
                    </a:gridCol>
                    <a:gridCol w="1268777">
                      <a:extLst>
                        <a:ext uri="{9D8B030D-6E8A-4147-A177-3AD203B41FA5}">
                          <a16:colId xmlns:a16="http://schemas.microsoft.com/office/drawing/2014/main" val="41678156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pyramid levels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XiNets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layers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Parallelized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graph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Self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2962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102439" r="-408209" b="-4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05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202439" r="-408209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801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310000" r="-408209" b="-2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128777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400000" r="-408209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147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dirty="0">
                              <a:latin typeface="Montserrat" pitchFamily="2" charset="77"/>
                            </a:rPr>
                            <a:t>PyDNet 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(1 modell0)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6870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641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26">
            <a:extLst>
              <a:ext uri="{FF2B5EF4-FFF2-40B4-BE49-F238E27FC236}">
                <a16:creationId xmlns:a16="http://schemas.microsoft.com/office/drawing/2014/main" id="{D91BA856-A2EB-1BB1-90AA-A8C1AAB685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13 di 15</a:t>
            </a:r>
            <a:endParaRPr dirty="0"/>
          </a:p>
        </p:txBody>
      </p:sp>
      <p:sp>
        <p:nvSpPr>
          <p:cNvPr id="5" name="Google Shape;210;p26">
            <a:extLst>
              <a:ext uri="{FF2B5EF4-FFF2-40B4-BE49-F238E27FC236}">
                <a16:creationId xmlns:a16="http://schemas.microsoft.com/office/drawing/2014/main" id="{7601FC4C-C484-3215-DB0D-059B68FCDFB5}"/>
              </a:ext>
            </a:extLst>
          </p:cNvPr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sperimentali: i migliori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1;p26">
            <a:extLst>
              <a:ext uri="{FF2B5EF4-FFF2-40B4-BE49-F238E27FC236}">
                <a16:creationId xmlns:a16="http://schemas.microsoft.com/office/drawing/2014/main" id="{98918988-72DF-841B-B99A-A0684BF44DC1}"/>
              </a:ext>
            </a:extLst>
          </p:cNvPr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Immagine 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E21C14E-844A-60F6-AA4D-58C8746F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827"/>
          <a:stretch/>
        </p:blipFill>
        <p:spPr>
          <a:xfrm>
            <a:off x="216918" y="993828"/>
            <a:ext cx="4522832" cy="1442250"/>
          </a:xfrm>
          <a:prstGeom prst="rect">
            <a:avLst/>
          </a:prstGeom>
        </p:spPr>
      </p:pic>
      <p:pic>
        <p:nvPicPr>
          <p:cNvPr id="10" name="Immagine 9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9A8E21FE-5157-C9FE-D3CA-F1F9249E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28"/>
          <a:stretch/>
        </p:blipFill>
        <p:spPr>
          <a:xfrm>
            <a:off x="4862112" y="993827"/>
            <a:ext cx="3701448" cy="1442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4385A0-8C99-A139-B5D6-A8063181C5EF}"/>
                  </a:ext>
                </a:extLst>
              </p:cNvPr>
              <p:cNvSpPr txBox="1"/>
              <p:nvPr/>
            </p:nvSpPr>
            <p:spPr>
              <a:xfrm>
                <a:off x="339280" y="686050"/>
                <a:ext cx="4075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b="1" dirty="0">
                    <a:solidFill>
                      <a:schemeClr val="tx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1400" b="1" dirty="0">
                    <a:solidFill>
                      <a:schemeClr val="tx1"/>
                    </a:solidFill>
                    <a:latin typeface="Montserrat" pitchFamily="2" charset="77"/>
                    <a:ea typeface="Cambria Math" panose="02040503050406030204" pitchFamily="18" charset="0"/>
                  </a:rPr>
                  <a:t> II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4385A0-8C99-A139-B5D6-A8063181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0" y="686050"/>
                <a:ext cx="4075403" cy="307777"/>
              </a:xfrm>
              <a:prstGeom prst="rect">
                <a:avLst/>
              </a:prstGeom>
              <a:blipFill>
                <a:blip r:embed="rId4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EEB5430-06C5-F2E0-9AFE-890130A7E06F}"/>
                  </a:ext>
                </a:extLst>
              </p:cNvPr>
              <p:cNvSpPr txBox="1"/>
              <p:nvPr/>
            </p:nvSpPr>
            <p:spPr>
              <a:xfrm>
                <a:off x="5020183" y="690863"/>
                <a:ext cx="33945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it-IT" b="1" dirty="0">
                    <a:solidFill>
                      <a:schemeClr val="tx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EEB5430-06C5-F2E0-9AFE-890130A7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83" y="690863"/>
                <a:ext cx="3394529" cy="307777"/>
              </a:xfrm>
              <a:prstGeom prst="rect">
                <a:avLst/>
              </a:prstGeom>
              <a:blipFill>
                <a:blip r:embed="rId5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0FEA5E6-2F43-08CA-1575-93D2A3039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246674"/>
                  </p:ext>
                </p:extLst>
              </p:nvPr>
            </p:nvGraphicFramePr>
            <p:xfrm>
              <a:off x="509960" y="2648430"/>
              <a:ext cx="8124078" cy="196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553">
                      <a:extLst>
                        <a:ext uri="{9D8B030D-6E8A-4147-A177-3AD203B41FA5}">
                          <a16:colId xmlns:a16="http://schemas.microsoft.com/office/drawing/2014/main" val="1242317258"/>
                        </a:ext>
                      </a:extLst>
                    </a:gridCol>
                    <a:gridCol w="733670">
                      <a:extLst>
                        <a:ext uri="{9D8B030D-6E8A-4147-A177-3AD203B41FA5}">
                          <a16:colId xmlns:a16="http://schemas.microsoft.com/office/drawing/2014/main" val="1756823068"/>
                        </a:ext>
                      </a:extLst>
                    </a:gridCol>
                    <a:gridCol w="743431">
                      <a:extLst>
                        <a:ext uri="{9D8B030D-6E8A-4147-A177-3AD203B41FA5}">
                          <a16:colId xmlns:a16="http://schemas.microsoft.com/office/drawing/2014/main" val="24989010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091897360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410370155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115754089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9214376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57830979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232054234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737243113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3397748912"/>
                        </a:ext>
                      </a:extLst>
                    </a:gridCol>
                  </a:tblGrid>
                  <a:tr h="266287"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Minore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Maggiore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4731324"/>
                      </a:ext>
                    </a:extLst>
                  </a:tr>
                  <a:tr h="26628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#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p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Inf Time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Abs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 err="1">
                              <a:latin typeface="Montserrat" pitchFamily="2" charset="77"/>
                            </a:rPr>
                            <a:t>Sq</a:t>
                          </a:r>
                          <a:r>
                            <a:rPr lang="it-IT" sz="900" dirty="0"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 log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63882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PyDNet V1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~1.9M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u="sng" dirty="0">
                              <a:latin typeface="Montserrat" pitchFamily="2" charset="77"/>
                            </a:rPr>
                            <a:t>0.15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1.52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6.229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0.253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0.782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0.916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0.964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53561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PyXiNet</a:t>
                          </a:r>
                          <a:r>
                            <a:rPr lang="it-IT" sz="900" b="0" dirty="0">
                              <a:latin typeface="Montserrat" pitchFamily="2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  <a:ea typeface="Cambria Math" panose="02040503050406030204" pitchFamily="18" charset="0"/>
                            </a:rPr>
                            <a:t> II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~2.2M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0.38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1.289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5.771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0.814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0.933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84530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dirty="0">
                              <a:latin typeface="Montserrat" pitchFamily="2" charset="77"/>
                            </a:rPr>
                            <a:t>Miglioramento %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  <a:ea typeface="Cambria Math" panose="02040503050406030204" pitchFamily="18" charset="0"/>
                            </a:rPr>
                            <a:t> II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-153%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8%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2%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70684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I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~1.2M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1.296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5.91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0.928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022767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dirty="0">
                              <a:latin typeface="Montserrat" pitchFamily="2" charset="77"/>
                            </a:rPr>
                            <a:t>Miglioramento % 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-27%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6%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784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0FEA5E6-2F43-08CA-1575-93D2A3039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246674"/>
                  </p:ext>
                </p:extLst>
              </p:nvPr>
            </p:nvGraphicFramePr>
            <p:xfrm>
              <a:off x="509960" y="2648430"/>
              <a:ext cx="8124078" cy="196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553">
                      <a:extLst>
                        <a:ext uri="{9D8B030D-6E8A-4147-A177-3AD203B41FA5}">
                          <a16:colId xmlns:a16="http://schemas.microsoft.com/office/drawing/2014/main" val="1242317258"/>
                        </a:ext>
                      </a:extLst>
                    </a:gridCol>
                    <a:gridCol w="733670">
                      <a:extLst>
                        <a:ext uri="{9D8B030D-6E8A-4147-A177-3AD203B41FA5}">
                          <a16:colId xmlns:a16="http://schemas.microsoft.com/office/drawing/2014/main" val="1756823068"/>
                        </a:ext>
                      </a:extLst>
                    </a:gridCol>
                    <a:gridCol w="743431">
                      <a:extLst>
                        <a:ext uri="{9D8B030D-6E8A-4147-A177-3AD203B41FA5}">
                          <a16:colId xmlns:a16="http://schemas.microsoft.com/office/drawing/2014/main" val="24989010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091897360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410370155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115754089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9214376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57830979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232054234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737243113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3397748912"/>
                        </a:ext>
                      </a:extLst>
                    </a:gridCol>
                  </a:tblGrid>
                  <a:tr h="266287"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Minore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Maggiore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4731324"/>
                      </a:ext>
                    </a:extLst>
                  </a:tr>
                  <a:tr h="26628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#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p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Inf Time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Abs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 err="1">
                              <a:latin typeface="Montserrat" pitchFamily="2" charset="77"/>
                            </a:rPr>
                            <a:t>Sq</a:t>
                          </a:r>
                          <a:r>
                            <a:rPr lang="it-IT" sz="900" dirty="0"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 log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63882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PyDNet V1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~1.9M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u="sng" dirty="0">
                              <a:latin typeface="Montserrat" pitchFamily="2" charset="77"/>
                            </a:rPr>
                            <a:t>0.15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1.52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6.229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0.253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0.782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0.916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0.964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53561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286364" r="-452586" b="-327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~2.2M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0.38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1.289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5.771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0.814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0.933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84530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404762" r="-452586" b="-24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-153%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8%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2%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70684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504762" r="-452586" b="-14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~1.2M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1.296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5.91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0.928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022767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437931" r="-452586" b="-344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-27%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6%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7846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Google Shape;179;p23">
            <a:extLst>
              <a:ext uri="{FF2B5EF4-FFF2-40B4-BE49-F238E27FC236}">
                <a16:creationId xmlns:a16="http://schemas.microsoft.com/office/drawing/2014/main" id="{534D21C0-E6BA-FC4D-9D3F-3E2AB5FF6C6D}"/>
              </a:ext>
            </a:extLst>
          </p:cNvPr>
          <p:cNvSpPr txBox="1">
            <a:spLocks/>
          </p:cNvSpPr>
          <p:nvPr/>
        </p:nvSpPr>
        <p:spPr>
          <a:xfrm>
            <a:off x="0" y="4749899"/>
            <a:ext cx="52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>
                <a:solidFill>
                  <a:schemeClr val="dk1"/>
                </a:solidFill>
              </a:rPr>
              <a:t>Modelli in PyTorch, allenati su dataset KITTI per 50 epoche</a:t>
            </a:r>
          </a:p>
        </p:txBody>
      </p:sp>
    </p:spTree>
    <p:extLst>
      <p:ext uri="{BB962C8B-B14F-4D97-AF65-F5344CB8AC3E}">
        <p14:creationId xmlns:p14="http://schemas.microsoft.com/office/powerpoint/2010/main" val="293531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 descr="Immagine che contiene Policromia, arancione, schermata, Ambra&#10;&#10;Descrizione generata automaticamente">
            <a:extLst>
              <a:ext uri="{FF2B5EF4-FFF2-40B4-BE49-F238E27FC236}">
                <a16:creationId xmlns:a16="http://schemas.microsoft.com/office/drawing/2014/main" id="{613EC18E-F02B-3711-83E2-9C18E780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91" y="3904245"/>
            <a:ext cx="915085" cy="822147"/>
          </a:xfrm>
          <a:prstGeom prst="rect">
            <a:avLst/>
          </a:prstGeom>
        </p:spPr>
      </p:pic>
      <p:sp>
        <p:nvSpPr>
          <p:cNvPr id="225" name="Google Shape;225;p27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Confronti qualitativi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14 di 15</a:t>
            </a:r>
            <a:endParaRPr dirty="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rcRect l="14378"/>
          <a:stretch/>
        </p:blipFill>
        <p:spPr>
          <a:xfrm>
            <a:off x="306397" y="640500"/>
            <a:ext cx="2713949" cy="4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rcRect l="14378"/>
          <a:stretch/>
        </p:blipFill>
        <p:spPr>
          <a:xfrm>
            <a:off x="4878397" y="640500"/>
            <a:ext cx="2713949" cy="406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8A3530-A4B7-CF70-E0A5-45DB37D28070}"/>
              </a:ext>
            </a:extLst>
          </p:cNvPr>
          <p:cNvSpPr txBox="1"/>
          <p:nvPr/>
        </p:nvSpPr>
        <p:spPr>
          <a:xfrm>
            <a:off x="322427" y="633680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Input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8F04C5-96BC-99E4-F143-91D185EE7D8C}"/>
              </a:ext>
            </a:extLst>
          </p:cNvPr>
          <p:cNvSpPr txBox="1"/>
          <p:nvPr/>
        </p:nvSpPr>
        <p:spPr>
          <a:xfrm>
            <a:off x="322427" y="1446721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5C2C66-A4B0-2851-26CE-302E0326E4D7}"/>
              </a:ext>
            </a:extLst>
          </p:cNvPr>
          <p:cNvSpPr txBox="1"/>
          <p:nvPr/>
        </p:nvSpPr>
        <p:spPr>
          <a:xfrm>
            <a:off x="322427" y="2278616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/>
              <p:nvPr/>
            </p:nvSpPr>
            <p:spPr>
              <a:xfrm>
                <a:off x="322427" y="3093368"/>
                <a:ext cx="12040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 II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27" y="3093368"/>
                <a:ext cx="1204001" cy="23083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/>
              <p:nvPr/>
            </p:nvSpPr>
            <p:spPr>
              <a:xfrm>
                <a:off x="322427" y="3918013"/>
                <a:ext cx="1220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27" y="3918013"/>
                <a:ext cx="1220554" cy="23083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A914BC-53E7-756B-6166-293D571D8D52}"/>
              </a:ext>
            </a:extLst>
          </p:cNvPr>
          <p:cNvSpPr txBox="1"/>
          <p:nvPr/>
        </p:nvSpPr>
        <p:spPr>
          <a:xfrm>
            <a:off x="4878397" y="628198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Input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9222FF-9781-B3FF-13EC-48A52A085807}"/>
              </a:ext>
            </a:extLst>
          </p:cNvPr>
          <p:cNvSpPr txBox="1"/>
          <p:nvPr/>
        </p:nvSpPr>
        <p:spPr>
          <a:xfrm>
            <a:off x="4878397" y="1441239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1299A9-CFD3-B6A5-C11C-ED0DCB41201B}"/>
              </a:ext>
            </a:extLst>
          </p:cNvPr>
          <p:cNvSpPr txBox="1"/>
          <p:nvPr/>
        </p:nvSpPr>
        <p:spPr>
          <a:xfrm>
            <a:off x="4878397" y="2273134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B592845-0D5E-F002-1F5B-22339A850900}"/>
                  </a:ext>
                </a:extLst>
              </p:cNvPr>
              <p:cNvSpPr txBox="1"/>
              <p:nvPr/>
            </p:nvSpPr>
            <p:spPr>
              <a:xfrm>
                <a:off x="4878397" y="3087886"/>
                <a:ext cx="12040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 II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B592845-0D5E-F002-1F5B-22339A85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97" y="3087886"/>
                <a:ext cx="1204001" cy="230832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AAB8C82-5784-B7BA-492F-E43FD1776B67}"/>
                  </a:ext>
                </a:extLst>
              </p:cNvPr>
              <p:cNvSpPr txBox="1"/>
              <p:nvPr/>
            </p:nvSpPr>
            <p:spPr>
              <a:xfrm>
                <a:off x="4878397" y="3912531"/>
                <a:ext cx="1220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AAB8C82-5784-B7BA-492F-E43FD177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97" y="3912531"/>
                <a:ext cx="1220554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violetto, Policromia, Magenta, schermata&#10;&#10;Descrizione generata automaticamente">
            <a:extLst>
              <a:ext uri="{FF2B5EF4-FFF2-40B4-BE49-F238E27FC236}">
                <a16:creationId xmlns:a16="http://schemas.microsoft.com/office/drawing/2014/main" id="{90DB0450-376D-4E28-B666-A8CF25C32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197" y="3087886"/>
            <a:ext cx="915085" cy="831895"/>
          </a:xfrm>
          <a:prstGeom prst="rect">
            <a:avLst/>
          </a:prstGeom>
        </p:spPr>
      </p:pic>
      <p:pic>
        <p:nvPicPr>
          <p:cNvPr id="20" name="Immagine 19" descr="Immagine che contiene Policromia, arancione, viola, Ambra&#10;&#10;Descrizione generata automaticamente">
            <a:extLst>
              <a:ext uri="{FF2B5EF4-FFF2-40B4-BE49-F238E27FC236}">
                <a16:creationId xmlns:a16="http://schemas.microsoft.com/office/drawing/2014/main" id="{AED363A8-51C6-31DE-2908-B0E1AB554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731" r="1291"/>
          <a:stretch/>
        </p:blipFill>
        <p:spPr>
          <a:xfrm>
            <a:off x="3413194" y="2275233"/>
            <a:ext cx="915087" cy="831894"/>
          </a:xfrm>
          <a:prstGeom prst="rect">
            <a:avLst/>
          </a:prstGeom>
        </p:spPr>
      </p:pic>
      <p:pic>
        <p:nvPicPr>
          <p:cNvPr id="22" name="Immagine 21" descr="Immagine che contiene Policromia, arancione, Ambra, schermata&#10;&#10;Descrizione generata automaticamente">
            <a:extLst>
              <a:ext uri="{FF2B5EF4-FFF2-40B4-BE49-F238E27FC236}">
                <a16:creationId xmlns:a16="http://schemas.microsoft.com/office/drawing/2014/main" id="{934AC09B-C2A5-212D-B869-2C56439712C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769" r="253"/>
          <a:stretch/>
        </p:blipFill>
        <p:spPr>
          <a:xfrm>
            <a:off x="3413194" y="1449003"/>
            <a:ext cx="915087" cy="83189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A41EA50C-6404-DD5B-1C0C-F3AA1DB2D113}"/>
              </a:ext>
            </a:extLst>
          </p:cNvPr>
          <p:cNvSpPr/>
          <p:nvPr/>
        </p:nvSpPr>
        <p:spPr>
          <a:xfrm>
            <a:off x="3413194" y="1446721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CEA069A-6FBF-F9AB-F6CC-934EDA9341CE}"/>
              </a:ext>
            </a:extLst>
          </p:cNvPr>
          <p:cNvSpPr/>
          <p:nvPr/>
        </p:nvSpPr>
        <p:spPr>
          <a:xfrm>
            <a:off x="3413193" y="2267304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6EED8D0-86B7-76F2-641E-D53203FE50C1}"/>
              </a:ext>
            </a:extLst>
          </p:cNvPr>
          <p:cNvSpPr/>
          <p:nvPr/>
        </p:nvSpPr>
        <p:spPr>
          <a:xfrm>
            <a:off x="3413193" y="3087794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3D7F3DB-1E3F-233E-C768-722A556BD151}"/>
              </a:ext>
            </a:extLst>
          </p:cNvPr>
          <p:cNvSpPr/>
          <p:nvPr/>
        </p:nvSpPr>
        <p:spPr>
          <a:xfrm>
            <a:off x="1919275" y="3278298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FE12C6B-A1AA-3AD5-FD27-89D7DCB25516}"/>
              </a:ext>
            </a:extLst>
          </p:cNvPr>
          <p:cNvSpPr/>
          <p:nvPr/>
        </p:nvSpPr>
        <p:spPr>
          <a:xfrm>
            <a:off x="1919275" y="2470739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7F82D41-6881-718C-6E29-B3FC2B1EF0C1}"/>
              </a:ext>
            </a:extLst>
          </p:cNvPr>
          <p:cNvSpPr/>
          <p:nvPr/>
        </p:nvSpPr>
        <p:spPr>
          <a:xfrm>
            <a:off x="1919275" y="1649794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89236AC-6F64-C402-B1C2-ABB5EA6C9972}"/>
              </a:ext>
            </a:extLst>
          </p:cNvPr>
          <p:cNvCxnSpPr>
            <a:stCxn id="28" idx="3"/>
            <a:endCxn id="23" idx="1"/>
          </p:cNvCxnSpPr>
          <p:nvPr/>
        </p:nvCxnSpPr>
        <p:spPr>
          <a:xfrm flipV="1">
            <a:off x="2562803" y="1859928"/>
            <a:ext cx="850391" cy="80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ABD3556-7527-3730-7572-373CFA612A4D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2562803" y="2680511"/>
            <a:ext cx="850390" cy="80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E41CD8F-8FEB-727A-F7D5-B73D24A2EB1D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2562803" y="3501001"/>
            <a:ext cx="850390" cy="67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 descr="Immagine che contiene Veicolo terrestre, veicolo, ruota, Targa di veicolo&#10;&#10;Descrizione generata automaticamente">
            <a:extLst>
              <a:ext uri="{FF2B5EF4-FFF2-40B4-BE49-F238E27FC236}">
                <a16:creationId xmlns:a16="http://schemas.microsoft.com/office/drawing/2014/main" id="{A1E3697B-D6AE-31EE-1C22-D735580CE5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3193" y="625628"/>
            <a:ext cx="915087" cy="835198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4C1F5AB7-6F5D-8992-46DC-E00D6D567A13}"/>
              </a:ext>
            </a:extLst>
          </p:cNvPr>
          <p:cNvSpPr/>
          <p:nvPr/>
        </p:nvSpPr>
        <p:spPr>
          <a:xfrm>
            <a:off x="3413192" y="628072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497EBBB-4231-84CB-1206-EB50A3B9BD3A}"/>
              </a:ext>
            </a:extLst>
          </p:cNvPr>
          <p:cNvSpPr/>
          <p:nvPr/>
        </p:nvSpPr>
        <p:spPr>
          <a:xfrm>
            <a:off x="1919275" y="851479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34F8D38-780D-D0FB-5424-13B745920F4F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2562803" y="1041279"/>
            <a:ext cx="850389" cy="100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0FD9D2A5-7C55-CC05-14CD-F8CD44EA9B8E}"/>
              </a:ext>
            </a:extLst>
          </p:cNvPr>
          <p:cNvSpPr/>
          <p:nvPr/>
        </p:nvSpPr>
        <p:spPr>
          <a:xfrm>
            <a:off x="3413191" y="3917840"/>
            <a:ext cx="915087" cy="806896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335BE7C-C28A-D110-0386-7348F20AA16E}"/>
              </a:ext>
            </a:extLst>
          </p:cNvPr>
          <p:cNvSpPr/>
          <p:nvPr/>
        </p:nvSpPr>
        <p:spPr>
          <a:xfrm>
            <a:off x="1920800" y="4089550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0C84CB5-40BC-DDA3-E0D3-7FF4B0FBEF30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 flipV="1">
            <a:off x="2564328" y="4321288"/>
            <a:ext cx="848863" cy="588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magine 51" descr="Immagine che contiene aria aperta, cielo, albero, Cartellone&#10;&#10;Descrizione generata automaticamente">
            <a:extLst>
              <a:ext uri="{FF2B5EF4-FFF2-40B4-BE49-F238E27FC236}">
                <a16:creationId xmlns:a16="http://schemas.microsoft.com/office/drawing/2014/main" id="{D74E859A-C2A9-BF03-37B0-5DB8C2D78D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2817" y="648512"/>
            <a:ext cx="817131" cy="825643"/>
          </a:xfrm>
          <a:prstGeom prst="rect">
            <a:avLst/>
          </a:prstGeom>
        </p:spPr>
      </p:pic>
      <p:pic>
        <p:nvPicPr>
          <p:cNvPr id="54" name="Immagine 53" descr="Immagine che contiene violetto, Policromia, Magenta, Lilac&#10;&#10;Descrizione generata automaticamente">
            <a:extLst>
              <a:ext uri="{FF2B5EF4-FFF2-40B4-BE49-F238E27FC236}">
                <a16:creationId xmlns:a16="http://schemas.microsoft.com/office/drawing/2014/main" id="{6640A338-A7A2-2C0C-D718-8F97E872C2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2816" y="1464781"/>
            <a:ext cx="817132" cy="825644"/>
          </a:xfrm>
          <a:prstGeom prst="rect">
            <a:avLst/>
          </a:prstGeom>
        </p:spPr>
      </p:pic>
      <p:pic>
        <p:nvPicPr>
          <p:cNvPr id="56" name="Immagine 55" descr="Immagine che contiene violetto, Policromia, Magenta, cielo&#10;&#10;Descrizione generata automaticamente">
            <a:extLst>
              <a:ext uri="{FF2B5EF4-FFF2-40B4-BE49-F238E27FC236}">
                <a16:creationId xmlns:a16="http://schemas.microsoft.com/office/drawing/2014/main" id="{98E5A4D9-B772-626F-49E7-32794EA222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2815" y="2267687"/>
            <a:ext cx="817133" cy="825645"/>
          </a:xfrm>
          <a:prstGeom prst="rect">
            <a:avLst/>
          </a:prstGeom>
        </p:spPr>
      </p:pic>
      <p:pic>
        <p:nvPicPr>
          <p:cNvPr id="58" name="Immagine 57" descr="Immagine che contiene violetto, Policromia, Magenta, blu&#10;&#10;Descrizione generata automaticamente">
            <a:extLst>
              <a:ext uri="{FF2B5EF4-FFF2-40B4-BE49-F238E27FC236}">
                <a16:creationId xmlns:a16="http://schemas.microsoft.com/office/drawing/2014/main" id="{16E70544-9B52-3520-9D9A-E224508E2D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2816" y="3078281"/>
            <a:ext cx="817132" cy="825644"/>
          </a:xfrm>
          <a:prstGeom prst="rect">
            <a:avLst/>
          </a:prstGeom>
        </p:spPr>
      </p:pic>
      <p:pic>
        <p:nvPicPr>
          <p:cNvPr id="60" name="Immagine 59" descr="Immagine che contiene violetto, Lilac, Policromia, Magenta&#10;&#10;Descrizione generata automaticamente">
            <a:extLst>
              <a:ext uri="{FF2B5EF4-FFF2-40B4-BE49-F238E27FC236}">
                <a16:creationId xmlns:a16="http://schemas.microsoft.com/office/drawing/2014/main" id="{D1BDF0AB-D221-71DD-C0F3-F00095F6BD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2816" y="3873500"/>
            <a:ext cx="817132" cy="825644"/>
          </a:xfrm>
          <a:prstGeom prst="rect">
            <a:avLst/>
          </a:prstGeom>
        </p:spPr>
      </p:pic>
      <p:sp>
        <p:nvSpPr>
          <p:cNvPr id="61" name="Rettangolo 60">
            <a:extLst>
              <a:ext uri="{FF2B5EF4-FFF2-40B4-BE49-F238E27FC236}">
                <a16:creationId xmlns:a16="http://schemas.microsoft.com/office/drawing/2014/main" id="{4171BE92-8BB0-97C7-AFEA-B63710328A79}"/>
              </a:ext>
            </a:extLst>
          </p:cNvPr>
          <p:cNvSpPr/>
          <p:nvPr/>
        </p:nvSpPr>
        <p:spPr>
          <a:xfrm>
            <a:off x="7972089" y="648512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84AF2EA-505E-ABBF-2C6E-8B795FB74585}"/>
              </a:ext>
            </a:extLst>
          </p:cNvPr>
          <p:cNvSpPr/>
          <p:nvPr/>
        </p:nvSpPr>
        <p:spPr>
          <a:xfrm>
            <a:off x="7972088" y="1469064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9CEB10DA-BFE8-D1DB-B24F-54EA548174C2}"/>
              </a:ext>
            </a:extLst>
          </p:cNvPr>
          <p:cNvSpPr/>
          <p:nvPr/>
        </p:nvSpPr>
        <p:spPr>
          <a:xfrm>
            <a:off x="7972088" y="2280779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51D31AE7-5216-3110-ACF1-F60BC77D1714}"/>
              </a:ext>
            </a:extLst>
          </p:cNvPr>
          <p:cNvSpPr/>
          <p:nvPr/>
        </p:nvSpPr>
        <p:spPr>
          <a:xfrm>
            <a:off x="7972087" y="3105684"/>
            <a:ext cx="817133" cy="78746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B40D04B3-B06A-B35F-5E29-746127EAB2BA}"/>
              </a:ext>
            </a:extLst>
          </p:cNvPr>
          <p:cNvSpPr/>
          <p:nvPr/>
        </p:nvSpPr>
        <p:spPr>
          <a:xfrm>
            <a:off x="7972087" y="3892899"/>
            <a:ext cx="817133" cy="79888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B6235422-2A8C-89E4-2E5F-797D34DC39CB}"/>
              </a:ext>
            </a:extLst>
          </p:cNvPr>
          <p:cNvSpPr/>
          <p:nvPr/>
        </p:nvSpPr>
        <p:spPr>
          <a:xfrm>
            <a:off x="6093126" y="701551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50293823-5781-7B9E-6C8B-0C027A7EA3EE}"/>
              </a:ext>
            </a:extLst>
          </p:cNvPr>
          <p:cNvSpPr/>
          <p:nvPr/>
        </p:nvSpPr>
        <p:spPr>
          <a:xfrm>
            <a:off x="6093125" y="1552703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746B6333-54AD-91F6-1D04-1800AEB0E38C}"/>
              </a:ext>
            </a:extLst>
          </p:cNvPr>
          <p:cNvSpPr/>
          <p:nvPr/>
        </p:nvSpPr>
        <p:spPr>
          <a:xfrm>
            <a:off x="6093124" y="2403855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196">
            <a:extLst>
              <a:ext uri="{FF2B5EF4-FFF2-40B4-BE49-F238E27FC236}">
                <a16:creationId xmlns:a16="http://schemas.microsoft.com/office/drawing/2014/main" id="{C6A8EA39-A6ED-B180-1C51-E647588A31A8}"/>
              </a:ext>
            </a:extLst>
          </p:cNvPr>
          <p:cNvSpPr/>
          <p:nvPr/>
        </p:nvSpPr>
        <p:spPr>
          <a:xfrm>
            <a:off x="6097880" y="3186833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197">
            <a:extLst>
              <a:ext uri="{FF2B5EF4-FFF2-40B4-BE49-F238E27FC236}">
                <a16:creationId xmlns:a16="http://schemas.microsoft.com/office/drawing/2014/main" id="{94E603E9-9691-94AC-AEBE-AFC44F374DB9}"/>
              </a:ext>
            </a:extLst>
          </p:cNvPr>
          <p:cNvSpPr/>
          <p:nvPr/>
        </p:nvSpPr>
        <p:spPr>
          <a:xfrm>
            <a:off x="6101377" y="4000672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9" name="Connettore 2 198">
            <a:extLst>
              <a:ext uri="{FF2B5EF4-FFF2-40B4-BE49-F238E27FC236}">
                <a16:creationId xmlns:a16="http://schemas.microsoft.com/office/drawing/2014/main" id="{51631962-0232-B074-5772-7E781C9E88BD}"/>
              </a:ext>
            </a:extLst>
          </p:cNvPr>
          <p:cNvCxnSpPr>
            <a:cxnSpLocks/>
            <a:stCxn id="194" idx="3"/>
            <a:endCxn id="61" idx="1"/>
          </p:cNvCxnSpPr>
          <p:nvPr/>
        </p:nvCxnSpPr>
        <p:spPr>
          <a:xfrm>
            <a:off x="6519997" y="915947"/>
            <a:ext cx="1452092" cy="142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2 201">
            <a:extLst>
              <a:ext uri="{FF2B5EF4-FFF2-40B4-BE49-F238E27FC236}">
                <a16:creationId xmlns:a16="http://schemas.microsoft.com/office/drawing/2014/main" id="{F6B7A92A-5A3E-97AF-E852-F49EECC2978F}"/>
              </a:ext>
            </a:extLst>
          </p:cNvPr>
          <p:cNvCxnSpPr>
            <a:cxnSpLocks/>
            <a:stCxn id="195" idx="3"/>
            <a:endCxn id="62" idx="1"/>
          </p:cNvCxnSpPr>
          <p:nvPr/>
        </p:nvCxnSpPr>
        <p:spPr>
          <a:xfrm>
            <a:off x="6519996" y="1767099"/>
            <a:ext cx="1452092" cy="112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2 204">
            <a:extLst>
              <a:ext uri="{FF2B5EF4-FFF2-40B4-BE49-F238E27FC236}">
                <a16:creationId xmlns:a16="http://schemas.microsoft.com/office/drawing/2014/main" id="{A5724350-B838-D15D-0539-AD5FB6D14EB0}"/>
              </a:ext>
            </a:extLst>
          </p:cNvPr>
          <p:cNvCxnSpPr>
            <a:cxnSpLocks/>
            <a:stCxn id="196" idx="3"/>
            <a:endCxn id="63" idx="1"/>
          </p:cNvCxnSpPr>
          <p:nvPr/>
        </p:nvCxnSpPr>
        <p:spPr>
          <a:xfrm>
            <a:off x="6519995" y="2618251"/>
            <a:ext cx="1452093" cy="72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18E27BBA-F644-5EDA-F077-A453A5E43C15}"/>
              </a:ext>
            </a:extLst>
          </p:cNvPr>
          <p:cNvCxnSpPr>
            <a:cxnSpLocks/>
            <a:stCxn id="197" idx="3"/>
            <a:endCxn id="192" idx="1"/>
          </p:cNvCxnSpPr>
          <p:nvPr/>
        </p:nvCxnSpPr>
        <p:spPr>
          <a:xfrm>
            <a:off x="6524751" y="3401229"/>
            <a:ext cx="1447336" cy="981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2 210">
            <a:extLst>
              <a:ext uri="{FF2B5EF4-FFF2-40B4-BE49-F238E27FC236}">
                <a16:creationId xmlns:a16="http://schemas.microsoft.com/office/drawing/2014/main" id="{45835323-AACF-B098-B8E4-744388B65B4E}"/>
              </a:ext>
            </a:extLst>
          </p:cNvPr>
          <p:cNvCxnSpPr>
            <a:cxnSpLocks/>
            <a:stCxn id="198" idx="3"/>
            <a:endCxn id="193" idx="1"/>
          </p:cNvCxnSpPr>
          <p:nvPr/>
        </p:nvCxnSpPr>
        <p:spPr>
          <a:xfrm>
            <a:off x="6528248" y="4215068"/>
            <a:ext cx="1443839" cy="77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-7469" y="305175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quantitativo</a:t>
            </a:r>
            <a:endParaRPr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779520" y="1355726"/>
            <a:ext cx="3607472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320 ore di lavoro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di studio (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paper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migrazione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 ore di sperimentazione con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120 ore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15 di 15</a:t>
            </a:r>
            <a:endParaRPr dirty="0"/>
          </a:p>
        </p:txBody>
      </p:sp>
      <p:sp>
        <p:nvSpPr>
          <p:cNvPr id="237" name="Google Shape;237;p28"/>
          <p:cNvSpPr txBox="1"/>
          <p:nvPr/>
        </p:nvSpPr>
        <p:spPr>
          <a:xfrm>
            <a:off x="4854903" y="1355726"/>
            <a:ext cx="3263519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modelli implementati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V1 &amp; V2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modelli sperimentali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779520" y="2741293"/>
            <a:ext cx="3607472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3906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1904 (48%) in migrazione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2002 (52%)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854904" y="2741293"/>
            <a:ext cx="3686306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Manuale utente per i modelli migrati </a:t>
            </a:r>
            <a:r>
              <a:rPr lang="it-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sperimentali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68;p14">
            <a:extLst>
              <a:ext uri="{FF2B5EF4-FFF2-40B4-BE49-F238E27FC236}">
                <a16:creationId xmlns:a16="http://schemas.microsoft.com/office/drawing/2014/main" id="{659F72D1-0C4B-86F2-B354-CD5A404A7BF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;p14">
            <a:extLst>
              <a:ext uri="{FF2B5EF4-FFF2-40B4-BE49-F238E27FC236}">
                <a16:creationId xmlns:a16="http://schemas.microsoft.com/office/drawing/2014/main" id="{38755AD2-44CC-7149-50AC-010CA78DD040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159792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535200" y="486775"/>
            <a:ext cx="2073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Indice</a:t>
            </a:r>
            <a:endParaRPr sz="4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1950" y="1646725"/>
            <a:ext cx="5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32650" y="1571850"/>
            <a:ext cx="62787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494151" y="4749900"/>
            <a:ext cx="764984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 di 15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232619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32900" y="4749900"/>
            <a:ext cx="8411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2 di 15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-1" y="0"/>
            <a:ext cx="5209309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Cos’è l’MDE?</a:t>
            </a:r>
            <a:endParaRPr sz="24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059638" y="1552191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6">
            <a:extLst>
              <a:ext uri="{FF2B5EF4-FFF2-40B4-BE49-F238E27FC236}">
                <a16:creationId xmlns:a16="http://schemas.microsoft.com/office/drawing/2014/main" id="{0456C42F-8D68-2898-0742-0F317B12E69C}"/>
              </a:ext>
            </a:extLst>
          </p:cNvPr>
          <p:cNvSpPr txBox="1"/>
          <p:nvPr/>
        </p:nvSpPr>
        <p:spPr>
          <a:xfrm>
            <a:off x="843813" y="1251797"/>
            <a:ext cx="7456374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 (MDE):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compito di stimare la distanza relativa, dalla telecamera, di ciascun pixel data una singola immagine, mediante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8" name="Immagine 7" descr="Immagine che contiene Veicolo terrestre, veicolo, automobile, ruota&#10;&#10;Descrizione generata automaticamente">
            <a:extLst>
              <a:ext uri="{FF2B5EF4-FFF2-40B4-BE49-F238E27FC236}">
                <a16:creationId xmlns:a16="http://schemas.microsoft.com/office/drawing/2014/main" id="{27492C0E-24C7-005D-37D6-8EE9B42B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26" t="48749" r="11253" b="6711"/>
          <a:stretch/>
        </p:blipFill>
        <p:spPr>
          <a:xfrm>
            <a:off x="4583112" y="2664861"/>
            <a:ext cx="3717075" cy="1100265"/>
          </a:xfrm>
          <a:prstGeom prst="rect">
            <a:avLst/>
          </a:prstGeom>
        </p:spPr>
      </p:pic>
      <p:pic>
        <p:nvPicPr>
          <p:cNvPr id="9" name="Immagine 8" descr="Immagine che contiene Veicolo terrestre, veicolo, automobile, ruota&#10;&#10;Descrizione generata automaticamente">
            <a:extLst>
              <a:ext uri="{FF2B5EF4-FFF2-40B4-BE49-F238E27FC236}">
                <a16:creationId xmlns:a16="http://schemas.microsoft.com/office/drawing/2014/main" id="{9C100C5F-77BE-0D50-1B9D-B8C0ABC9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2" t="4210" r="11252" b="51362"/>
          <a:stretch/>
        </p:blipFill>
        <p:spPr>
          <a:xfrm>
            <a:off x="843813" y="2664861"/>
            <a:ext cx="3739299" cy="1097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200300" y="4749900"/>
            <a:ext cx="794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3 di 15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-1" y="0"/>
            <a:ext cx="5287759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Perché non usare dei sensori?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1C76F853-0544-422E-23D3-3E1CF464985D}"/>
              </a:ext>
            </a:extLst>
          </p:cNvPr>
          <p:cNvSpPr txBox="1"/>
          <p:nvPr/>
        </p:nvSpPr>
        <p:spPr>
          <a:xfrm>
            <a:off x="1713132" y="2872440"/>
            <a:ext cx="5717737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9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Embeddable</a:t>
            </a:r>
            <a:r>
              <a:rPr lang="it-IT" sz="1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adatto per i sistemi </a:t>
            </a:r>
            <a:r>
              <a:rPr lang="it-IT" sz="19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memoria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energia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potenza computazionale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A1314F67-6601-F15A-4A64-D85EA6F0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19466"/>
              </p:ext>
            </p:extLst>
          </p:nvPr>
        </p:nvGraphicFramePr>
        <p:xfrm>
          <a:off x="1603282" y="1240447"/>
          <a:ext cx="59374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741">
                  <a:extLst>
                    <a:ext uri="{9D8B030D-6E8A-4147-A177-3AD203B41FA5}">
                      <a16:colId xmlns:a16="http://schemas.microsoft.com/office/drawing/2014/main" val="420595898"/>
                    </a:ext>
                  </a:extLst>
                </a:gridCol>
                <a:gridCol w="944218">
                  <a:extLst>
                    <a:ext uri="{9D8B030D-6E8A-4147-A177-3AD203B41FA5}">
                      <a16:colId xmlns:a16="http://schemas.microsoft.com/office/drawing/2014/main" val="774491246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886761884"/>
                    </a:ext>
                  </a:extLst>
                </a:gridCol>
                <a:gridCol w="1043512">
                  <a:extLst>
                    <a:ext uri="{9D8B030D-6E8A-4147-A177-3AD203B41FA5}">
                      <a16:colId xmlns:a16="http://schemas.microsoft.com/office/drawing/2014/main" val="2742907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>
                        <a:latin typeface="Montserrat" pitchFamily="2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Efficacia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Economicità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Efficienza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5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Sensori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Sistemi MDE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674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Sistemi MDE </a:t>
                      </a:r>
                      <a:r>
                        <a:rPr lang="it-IT" b="1" i="1" dirty="0">
                          <a:latin typeface="Montserrat" pitchFamily="2" charset="77"/>
                        </a:rPr>
                        <a:t>embeddable</a:t>
                      </a:r>
                      <a:endParaRPr lang="it-IT" b="1" dirty="0">
                        <a:latin typeface="Montserrat" pitchFamily="2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598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158300" y="4749900"/>
            <a:ext cx="4985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4 di 15</a:t>
            </a:r>
            <a:endParaRPr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modello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rcRect t="3014" b="1552"/>
          <a:stretch/>
        </p:blipFill>
        <p:spPr>
          <a:xfrm>
            <a:off x="470106" y="526238"/>
            <a:ext cx="2545655" cy="4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847041" y="1302187"/>
            <a:ext cx="4562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Modello molto piccolo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solo operazioni lineari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Buona efficacia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Buoni risultati qualitativi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Risultati quantitativi vicini allo stato dell’arte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in TensorFlow 1.8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Versione deprecata del framework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Incompatibile con versioni di CUDA attuali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BD4F8B-4F7D-9782-D7FC-7D942ABACB6D}"/>
              </a:ext>
            </a:extLst>
          </p:cNvPr>
          <p:cNvSpPr txBox="1"/>
          <p:nvPr/>
        </p:nvSpPr>
        <p:spPr>
          <a:xfrm>
            <a:off x="1462246" y="4823588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latin typeface="Montserrat" pitchFamily="2" charset="77"/>
                <a:hlinkClick r:id="rId4"/>
              </a:rPr>
              <a:t>paper</a:t>
            </a:r>
            <a:endParaRPr lang="it-IT" dirty="0">
              <a:latin typeface="Montserrat" pitchFamily="2" charset="77"/>
            </a:endParaRP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F5B803F2-C5F9-8BEE-DFB9-A6333C1B3E35}"/>
              </a:ext>
            </a:extLst>
          </p:cNvPr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2288100" y="4749900"/>
            <a:ext cx="6855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5 di 15</a:t>
            </a:r>
            <a:endParaRPr dirty="0"/>
          </a:p>
        </p:txBody>
      </p:sp>
      <p:sp>
        <p:nvSpPr>
          <p:cNvPr id="103" name="Google Shape;103;p18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(1/3)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926325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📤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796030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🤖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566925" y="2271950"/>
            <a:ext cx="141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33830" y="2271950"/>
            <a:ext cx="121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8297" y="2748949"/>
            <a:ext cx="3455405" cy="138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approvvigiona i dati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veloce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217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5646362" y="2748949"/>
            <a:ext cx="2992936" cy="130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effettivi da allenare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leggibile</a:t>
            </a:r>
            <a:endParaRPr lang="it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362</a:t>
            </a:r>
            <a:endParaRPr lang="it-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9CA57C85-FD1E-D475-EE6F-AD1B987365C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2379600" y="4749900"/>
            <a:ext cx="676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6 di 15</a:t>
            </a:r>
            <a:endParaRPr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(2/3)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24800" y="15892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⚙️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795600" y="1589197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🏋🏻‍♂️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97822" y="2267322"/>
            <a:ext cx="2147556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225300" y="2267322"/>
            <a:ext cx="183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0275" y="2744328"/>
            <a:ext cx="39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configura modelli e procedure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Migliorata l’esperienza di sviluppo</a:t>
            </a:r>
            <a:endParaRPr lang="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303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202186" y="2744328"/>
            <a:ext cx="3880428" cy="117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allenamento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Migliorata la leggibilità</a:t>
            </a:r>
            <a:endParaRPr lang="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Migliorato il salvataggio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dei modelli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518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E1D50745-F8A1-E753-F94B-544AA0AFD9DF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426600" y="4749900"/>
            <a:ext cx="571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7 di 15</a:t>
            </a:r>
            <a:endParaRPr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(3/3)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924800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💻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797388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📊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483500" y="2285638"/>
            <a:ext cx="157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298488" y="2285638"/>
            <a:ext cx="169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Valutazione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13470" y="2761757"/>
            <a:ext cx="391626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utilizzo del modello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terminale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webcam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Implementato l’utilizzo mediante modulo importabile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370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417538" y="2762650"/>
            <a:ext cx="345330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validazione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Riscrittura della 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retrocompatibile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la procedura di validazione originale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134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B26F35C3-56F1-5007-4CAF-9F498CA822EF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3111300" y="4749900"/>
            <a:ext cx="603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8 di 15</a:t>
            </a:r>
            <a:endParaRPr dirty="0"/>
          </a:p>
        </p:txBody>
      </p:sp>
      <p:sp>
        <p:nvSpPr>
          <p:cNvPr id="145" name="Google Shape;145;p21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989BE48A-5466-2533-E2AC-9F8A42D3D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7710"/>
              </p:ext>
            </p:extLst>
          </p:nvPr>
        </p:nvGraphicFramePr>
        <p:xfrm>
          <a:off x="1555650" y="640500"/>
          <a:ext cx="6032699" cy="2992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B50A8CBD-2513-35A6-1093-9D8639E2FC40}"/>
              </a:ext>
            </a:extLst>
          </p:cNvPr>
          <p:cNvSpPr txBox="1"/>
          <p:nvPr/>
        </p:nvSpPr>
        <p:spPr>
          <a:xfrm>
            <a:off x="2570292" y="3675184"/>
            <a:ext cx="40034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Esperimento: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CityScapes</a:t>
            </a:r>
            <a:endParaRPr lang="it-IT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KITTI</a:t>
            </a:r>
            <a:endParaRPr lang="it-IT" sz="16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F9A5F380-52B6-CE86-0A18-20F240978DBD}"/>
              </a:ext>
            </a:extLst>
          </p:cNvPr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965</Words>
  <Application>Microsoft Macintosh PowerPoint</Application>
  <PresentationFormat>Presentazione su schermo (16:9)</PresentationFormat>
  <Paragraphs>311</Paragraphs>
  <Slides>16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Montserrat SemiBold</vt:lpstr>
      <vt:lpstr>Cambria Math</vt:lpstr>
      <vt:lpstr>Montserrat</vt:lpstr>
      <vt:lpstr>Montserrat Medium</vt:lpstr>
      <vt:lpstr>Arial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Riccardo Toniolo</cp:lastModifiedBy>
  <cp:revision>15</cp:revision>
  <dcterms:modified xsi:type="dcterms:W3CDTF">2024-09-12T07:22:40Z</dcterms:modified>
</cp:coreProperties>
</file>